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Work Sans"/>
      <p:regular r:id="rId12"/>
      <p:bold r:id="rId13"/>
      <p:italic r:id="rId14"/>
      <p:boldItalic r:id="rId15"/>
    </p:embeddedFont>
    <p:embeddedFont>
      <p:font typeface="Work Sans Regula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WorkSans-bold.fntdata"/><Relationship Id="rId12" Type="http://schemas.openxmlformats.org/officeDocument/2006/relationships/font" Target="fonts/Work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WorkSans-boldItalic.fntdata"/><Relationship Id="rId14" Type="http://schemas.openxmlformats.org/officeDocument/2006/relationships/font" Target="fonts/WorkSans-italic.fntdata"/><Relationship Id="rId17" Type="http://schemas.openxmlformats.org/officeDocument/2006/relationships/font" Target="fonts/WorkSansRegular-bold.fntdata"/><Relationship Id="rId16" Type="http://schemas.openxmlformats.org/officeDocument/2006/relationships/font" Target="fonts/WorkSansRegula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Regular-boldItalic.fntdata"/><Relationship Id="rId6" Type="http://schemas.openxmlformats.org/officeDocument/2006/relationships/slide" Target="slides/slide1.xml"/><Relationship Id="rId18" Type="http://schemas.openxmlformats.org/officeDocument/2006/relationships/font" Target="fonts/WorkSansRegula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b02d5f4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b02d5f4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b02d5f42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b02d5f42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b02d5f42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b02d5f42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b02d5f42e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b02d5f42e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b02d5f42e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b02d5f42e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b02d5f42e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b02d5f42e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11" Type="http://schemas.openxmlformats.org/officeDocument/2006/relationships/image" Target="../media/image2.png"/><Relationship Id="rId10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5.png"/><Relationship Id="rId13" Type="http://schemas.openxmlformats.org/officeDocument/2006/relationships/image" Target="../media/image7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575" y="1495275"/>
            <a:ext cx="2152925" cy="21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09700" y="1730888"/>
            <a:ext cx="2648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Work Sans"/>
                <a:ea typeface="Work Sans"/>
                <a:cs typeface="Work Sans"/>
                <a:sym typeface="Work Sans"/>
              </a:rPr>
              <a:t>Sprout</a:t>
            </a:r>
            <a:endParaRPr b="1" sz="5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09700" y="2673063"/>
            <a:ext cx="4492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Work Sans Regular"/>
                <a:ea typeface="Work Sans Regular"/>
                <a:cs typeface="Work Sans Regular"/>
                <a:sym typeface="Work Sans Regular"/>
              </a:rPr>
              <a:t>Collaborators for an instant, </a:t>
            </a:r>
            <a:endParaRPr sz="19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Work Sans Regular"/>
                <a:ea typeface="Work Sans Regular"/>
                <a:cs typeface="Work Sans Regular"/>
                <a:sym typeface="Work Sans Regular"/>
              </a:rPr>
              <a:t>Connections for a lifetime.</a:t>
            </a:r>
            <a:endParaRPr sz="19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993653" y="260400"/>
            <a:ext cx="1237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VALUE PROP</a:t>
            </a:r>
            <a:endParaRPr b="1" sz="1300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2078281" y="199025"/>
            <a:ext cx="1051500" cy="45600"/>
          </a:xfrm>
          <a:prstGeom prst="roundRect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460020" y="260397"/>
            <a:ext cx="1530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PROJ NAME</a:t>
            </a:r>
            <a:endParaRPr b="1" sz="1300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544638" y="199025"/>
            <a:ext cx="1005900" cy="45600"/>
          </a:xfrm>
          <a:prstGeom prst="roundRect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7740328" y="260400"/>
            <a:ext cx="1237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ELSIE</a:t>
            </a:r>
            <a:endParaRPr b="1" sz="1300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ALIX</a:t>
            </a:r>
            <a:endParaRPr b="1" sz="1300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CONSTANCE</a:t>
            </a:r>
            <a:endParaRPr b="1" sz="1300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Work Sans"/>
                <a:ea typeface="Work Sans"/>
                <a:cs typeface="Work Sans"/>
                <a:sym typeface="Work Sans"/>
              </a:rPr>
              <a:t>JIALIN</a:t>
            </a:r>
            <a:endParaRPr b="1" sz="1300">
              <a:solidFill>
                <a:srgbClr val="B7B7B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7824956" y="199025"/>
            <a:ext cx="1051500" cy="45600"/>
          </a:xfrm>
          <a:prstGeom prst="roundRect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875" y="574475"/>
            <a:ext cx="626650" cy="6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2824750" y="572363"/>
            <a:ext cx="630900" cy="630900"/>
          </a:xfrm>
          <a:prstGeom prst="ellipse">
            <a:avLst/>
          </a:prstGeom>
          <a:solidFill>
            <a:srgbClr val="FFFFFF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350" y="574475"/>
            <a:ext cx="626650" cy="6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8988" y="572338"/>
            <a:ext cx="630936" cy="6309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932900" y="716425"/>
            <a:ext cx="24480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Sprout offers a way to network that feels organic and genuine.</a:t>
            </a: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 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39550" y="2159313"/>
            <a:ext cx="18870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It is how creators come across breakthrough opportunities, learn from other talented artists, and expand their creative outlook.</a:t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089775" y="716413"/>
            <a:ext cx="23799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But </a:t>
            </a:r>
            <a:r>
              <a:rPr b="1"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networking for small creators is either awkward or sparse.</a:t>
            </a:r>
            <a:endParaRPr sz="1800"/>
          </a:p>
        </p:txBody>
      </p:sp>
      <p:sp>
        <p:nvSpPr>
          <p:cNvPr id="74" name="Google Shape;74;p14"/>
          <p:cNvSpPr txBox="1"/>
          <p:nvPr/>
        </p:nvSpPr>
        <p:spPr>
          <a:xfrm>
            <a:off x="739550" y="716413"/>
            <a:ext cx="20460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Growth in the music industry revolves around networking.</a:t>
            </a:r>
            <a:endParaRPr sz="18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089775" y="2159313"/>
            <a:ext cx="2379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Turned away by the tedious, disingenuous nature of a process that “feels like a means to an end,” small and new creators sacrifice attending to this crucial component to their success.</a:t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932900" y="2159325"/>
            <a:ext cx="27045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Musicians branch out by “seeding” sounds to be replied to and by putting their own musical spin on soundbytes seeded by other artists. </a:t>
            </a:r>
            <a:endParaRPr sz="1300">
              <a:solidFill>
                <a:srgbClr val="666666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From these </a:t>
            </a:r>
            <a:r>
              <a:rPr lang="en" sz="1300">
                <a:solidFill>
                  <a:srgbClr val="66666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soundbyte </a:t>
            </a:r>
            <a:r>
              <a:rPr lang="en" sz="1300">
                <a:solidFill>
                  <a:srgbClr val="66666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seeds, networks fertilized by creativity and passion can sprout.</a:t>
            </a:r>
            <a:endParaRPr sz="1300">
              <a:solidFill>
                <a:srgbClr val="666666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5"/>
          <p:cNvGrpSpPr/>
          <p:nvPr/>
        </p:nvGrpSpPr>
        <p:grpSpPr>
          <a:xfrm>
            <a:off x="3345887" y="582283"/>
            <a:ext cx="3395896" cy="1005803"/>
            <a:chOff x="3357437" y="826983"/>
            <a:chExt cx="3395896" cy="1005803"/>
          </a:xfrm>
        </p:grpSpPr>
        <p:sp>
          <p:nvSpPr>
            <p:cNvPr id="82" name="Google Shape;82;p15"/>
            <p:cNvSpPr txBox="1"/>
            <p:nvPr/>
          </p:nvSpPr>
          <p:spPr>
            <a:xfrm>
              <a:off x="4604733" y="995213"/>
              <a:ext cx="2148600" cy="6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Work Sans"/>
                  <a:ea typeface="Work Sans"/>
                  <a:cs typeface="Work Sans"/>
                  <a:sym typeface="Work Sans"/>
                </a:rPr>
                <a:t>Post a soundbyte</a:t>
              </a:r>
              <a:endParaRPr b="1" sz="1600"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8A8A8A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[SIMPLE]</a:t>
              </a:r>
              <a:endParaRPr sz="1200">
                <a:solidFill>
                  <a:srgbClr val="8A8A8A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grpSp>
          <p:nvGrpSpPr>
            <p:cNvPr id="83" name="Google Shape;83;p15"/>
            <p:cNvGrpSpPr/>
            <p:nvPr/>
          </p:nvGrpSpPr>
          <p:grpSpPr>
            <a:xfrm>
              <a:off x="3357437" y="826983"/>
              <a:ext cx="1005803" cy="1005803"/>
              <a:chOff x="4572000" y="471050"/>
              <a:chExt cx="1172675" cy="1172675"/>
            </a:xfrm>
          </p:grpSpPr>
          <p:pic>
            <p:nvPicPr>
              <p:cNvPr id="84" name="Google Shape;84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572000" y="471050"/>
                <a:ext cx="1172675" cy="117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73125" y="472175"/>
                <a:ext cx="1170432" cy="11704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6" name="Google Shape;86;p15"/>
          <p:cNvSpPr txBox="1"/>
          <p:nvPr/>
        </p:nvSpPr>
        <p:spPr>
          <a:xfrm>
            <a:off x="733838" y="2143650"/>
            <a:ext cx="1951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Work Sans"/>
                <a:ea typeface="Work Sans"/>
                <a:cs typeface="Work Sans"/>
                <a:sym typeface="Work Sans"/>
              </a:rPr>
              <a:t>Tasks</a:t>
            </a:r>
            <a:endParaRPr b="1" sz="40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7" name="Google Shape;87;p15"/>
          <p:cNvGrpSpPr/>
          <p:nvPr/>
        </p:nvGrpSpPr>
        <p:grpSpPr>
          <a:xfrm>
            <a:off x="3345847" y="1573259"/>
            <a:ext cx="3895427" cy="1005870"/>
            <a:chOff x="3357397" y="1665567"/>
            <a:chExt cx="3895427" cy="1005870"/>
          </a:xfrm>
        </p:grpSpPr>
        <p:grpSp>
          <p:nvGrpSpPr>
            <p:cNvPr id="88" name="Google Shape;88;p15"/>
            <p:cNvGrpSpPr/>
            <p:nvPr/>
          </p:nvGrpSpPr>
          <p:grpSpPr>
            <a:xfrm>
              <a:off x="3357397" y="1665567"/>
              <a:ext cx="1005870" cy="1005870"/>
              <a:chOff x="4573125" y="1478450"/>
              <a:chExt cx="1170432" cy="1170433"/>
            </a:xfrm>
          </p:grpSpPr>
          <p:pic>
            <p:nvPicPr>
              <p:cNvPr id="89" name="Google Shape;89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573125" y="1478450"/>
                <a:ext cx="1170432" cy="11704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1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573125" y="1478450"/>
                <a:ext cx="1170432" cy="11704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1" name="Google Shape;91;p15"/>
            <p:cNvSpPr txBox="1"/>
            <p:nvPr/>
          </p:nvSpPr>
          <p:spPr>
            <a:xfrm>
              <a:off x="4604723" y="1833863"/>
              <a:ext cx="2648100" cy="6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Work Sans"/>
                  <a:ea typeface="Work Sans"/>
                  <a:cs typeface="Work Sans"/>
                  <a:sym typeface="Work Sans"/>
                </a:rPr>
                <a:t>Reply to</a:t>
              </a:r>
              <a:r>
                <a:rPr b="1" lang="en" sz="1600">
                  <a:latin typeface="Work Sans"/>
                  <a:ea typeface="Work Sans"/>
                  <a:cs typeface="Work Sans"/>
                  <a:sym typeface="Work Sans"/>
                </a:rPr>
                <a:t> a soundbyte</a:t>
              </a:r>
              <a:endParaRPr b="1" sz="1600"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8A8A8A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[MODERATE]</a:t>
              </a:r>
              <a:endParaRPr sz="1200">
                <a:solidFill>
                  <a:srgbClr val="8A8A8A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3345847" y="2564301"/>
            <a:ext cx="4236528" cy="1005870"/>
            <a:chOff x="3357397" y="2732817"/>
            <a:chExt cx="4236528" cy="1005870"/>
          </a:xfrm>
        </p:grpSpPr>
        <p:grpSp>
          <p:nvGrpSpPr>
            <p:cNvPr id="93" name="Google Shape;93;p15"/>
            <p:cNvGrpSpPr/>
            <p:nvPr/>
          </p:nvGrpSpPr>
          <p:grpSpPr>
            <a:xfrm>
              <a:off x="3357397" y="2732817"/>
              <a:ext cx="1005870" cy="1005870"/>
              <a:chOff x="4573125" y="2501275"/>
              <a:chExt cx="1170432" cy="1170432"/>
            </a:xfrm>
          </p:grpSpPr>
          <p:pic>
            <p:nvPicPr>
              <p:cNvPr id="94" name="Google Shape;94;p1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573125" y="2501275"/>
                <a:ext cx="1170432" cy="1170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573125" y="2501275"/>
                <a:ext cx="1170432" cy="11704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6" name="Google Shape;96;p15"/>
            <p:cNvSpPr txBox="1"/>
            <p:nvPr/>
          </p:nvSpPr>
          <p:spPr>
            <a:xfrm>
              <a:off x="4604725" y="2901088"/>
              <a:ext cx="2989200" cy="6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Work Sans"/>
                  <a:ea typeface="Work Sans"/>
                  <a:cs typeface="Work Sans"/>
                  <a:sym typeface="Work Sans"/>
                </a:rPr>
                <a:t>Connect</a:t>
              </a:r>
              <a:r>
                <a:rPr b="1" lang="en" sz="1600">
                  <a:latin typeface="Work Sans"/>
                  <a:ea typeface="Work Sans"/>
                  <a:cs typeface="Work Sans"/>
                  <a:sym typeface="Work Sans"/>
                </a:rPr>
                <a:t> with a remixer</a:t>
              </a:r>
              <a:endParaRPr b="1" sz="1600"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8A8A8A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[COMPLEX]</a:t>
              </a:r>
              <a:endParaRPr sz="1200">
                <a:solidFill>
                  <a:srgbClr val="8A8A8A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3345857" y="3555344"/>
            <a:ext cx="5222918" cy="1005870"/>
            <a:chOff x="3357407" y="3800044"/>
            <a:chExt cx="5222918" cy="1005870"/>
          </a:xfrm>
        </p:grpSpPr>
        <p:grpSp>
          <p:nvGrpSpPr>
            <p:cNvPr id="98" name="Google Shape;98;p15"/>
            <p:cNvGrpSpPr/>
            <p:nvPr/>
          </p:nvGrpSpPr>
          <p:grpSpPr>
            <a:xfrm>
              <a:off x="3357407" y="3800044"/>
              <a:ext cx="1005870" cy="1005870"/>
              <a:chOff x="1336500" y="381000"/>
              <a:chExt cx="1170433" cy="1170433"/>
            </a:xfrm>
          </p:grpSpPr>
          <p:pic>
            <p:nvPicPr>
              <p:cNvPr id="99" name="Google Shape;99;p1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336500" y="381000"/>
                <a:ext cx="1170433" cy="11704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336500" y="381000"/>
                <a:ext cx="1170433" cy="11704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" name="Google Shape;101;p15"/>
            <p:cNvSpPr txBox="1"/>
            <p:nvPr/>
          </p:nvSpPr>
          <p:spPr>
            <a:xfrm>
              <a:off x="4604725" y="3968313"/>
              <a:ext cx="3975600" cy="6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Work Sans"/>
                  <a:ea typeface="Work Sans"/>
                  <a:cs typeface="Work Sans"/>
                  <a:sym typeface="Work Sans"/>
                </a:rPr>
                <a:t>Track</a:t>
              </a:r>
              <a:r>
                <a:rPr b="1" lang="en" sz="1600">
                  <a:latin typeface="Work Sans"/>
                  <a:ea typeface="Work Sans"/>
                  <a:cs typeface="Work Sans"/>
                  <a:sym typeface="Work Sans"/>
                </a:rPr>
                <a:t> your soundbyte’s evolution</a:t>
              </a:r>
              <a:endParaRPr b="1" sz="1600"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8A8A8A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[COMPLEX]</a:t>
              </a:r>
              <a:endParaRPr sz="1200">
                <a:solidFill>
                  <a:srgbClr val="8A8A8A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28" y="861379"/>
            <a:ext cx="3578496" cy="1757009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22000"/>
              </a:srgbClr>
            </a:outerShdw>
          </a:effectLst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901" y="861375"/>
            <a:ext cx="3508674" cy="1727054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95250">
              <a:srgbClr val="000000">
                <a:alpha val="22000"/>
              </a:srgbClr>
            </a:outerShdw>
          </a:effectLst>
        </p:spPr>
      </p:pic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025" y="2823337"/>
            <a:ext cx="3578497" cy="1757012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95250">
              <a:srgbClr val="000000">
                <a:alpha val="20000"/>
              </a:srgbClr>
            </a:outerShdw>
          </a:effectLst>
        </p:spPr>
      </p:pic>
      <p:pic>
        <p:nvPicPr>
          <p:cNvPr id="109" name="Google Shape;10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7899" y="2832675"/>
            <a:ext cx="3508674" cy="1722767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04775">
              <a:srgbClr val="000000">
                <a:alpha val="21000"/>
              </a:srgbClr>
            </a:outerShdw>
          </a:effectLst>
        </p:spPr>
      </p:pic>
      <p:sp>
        <p:nvSpPr>
          <p:cNvPr id="110" name="Google Shape;110;p16"/>
          <p:cNvSpPr txBox="1"/>
          <p:nvPr/>
        </p:nvSpPr>
        <p:spPr>
          <a:xfrm>
            <a:off x="1497975" y="282898"/>
            <a:ext cx="40374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Post a soundbyte </a:t>
            </a:r>
            <a:r>
              <a:rPr b="1" lang="en">
                <a:solidFill>
                  <a:srgbClr val="8A8A8A"/>
                </a:solidFill>
                <a:latin typeface="Work Sans"/>
                <a:ea typeface="Work Sans"/>
                <a:cs typeface="Work Sans"/>
                <a:sym typeface="Work Sans"/>
              </a:rPr>
              <a:t>[SIMPLE]</a:t>
            </a:r>
            <a:endParaRPr b="1">
              <a:solidFill>
                <a:srgbClr val="8A8A8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11" name="Google Shape;111;p16"/>
          <p:cNvGrpSpPr/>
          <p:nvPr/>
        </p:nvGrpSpPr>
        <p:grpSpPr>
          <a:xfrm>
            <a:off x="720735" y="138091"/>
            <a:ext cx="777249" cy="777249"/>
            <a:chOff x="4572000" y="471050"/>
            <a:chExt cx="1172675" cy="1172675"/>
          </a:xfrm>
        </p:grpSpPr>
        <p:pic>
          <p:nvPicPr>
            <p:cNvPr id="112" name="Google Shape;112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471050"/>
              <a:ext cx="1172675" cy="117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73125" y="472175"/>
              <a:ext cx="1170432" cy="1170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6"/>
          <p:cNvSpPr txBox="1"/>
          <p:nvPr/>
        </p:nvSpPr>
        <p:spPr>
          <a:xfrm rot="-5399692">
            <a:off x="7256250" y="2369946"/>
            <a:ext cx="33519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DDC6FF"/>
                </a:solidFill>
                <a:latin typeface="Work Sans"/>
                <a:ea typeface="Work Sans"/>
                <a:cs typeface="Work Sans"/>
                <a:sym typeface="Work Sans"/>
              </a:rPr>
              <a:t>Scene 1</a:t>
            </a:r>
            <a:endParaRPr b="1" sz="6000">
              <a:solidFill>
                <a:srgbClr val="DDC6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/>
        </p:nvSpPr>
        <p:spPr>
          <a:xfrm rot="-5399692">
            <a:off x="7256250" y="2370156"/>
            <a:ext cx="33519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DDC6FF"/>
                </a:solidFill>
                <a:latin typeface="Work Sans"/>
                <a:ea typeface="Work Sans"/>
                <a:cs typeface="Work Sans"/>
                <a:sym typeface="Work Sans"/>
              </a:rPr>
              <a:t>Scene 2</a:t>
            </a:r>
            <a:endParaRPr b="1" sz="6000">
              <a:solidFill>
                <a:srgbClr val="DDC6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00" y="861733"/>
            <a:ext cx="3656188" cy="1769682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85725">
              <a:srgbClr val="000000">
                <a:alpha val="19000"/>
              </a:srgbClr>
            </a:outerShdw>
          </a:effectLst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4133" y="859525"/>
            <a:ext cx="3656191" cy="177410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95250">
              <a:srgbClr val="000000">
                <a:alpha val="20000"/>
              </a:srgbClr>
            </a:outerShdw>
          </a:effectLst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500" y="2846521"/>
            <a:ext cx="3610300" cy="1774097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85725">
              <a:srgbClr val="000000">
                <a:alpha val="19000"/>
              </a:srgbClr>
            </a:outerShdw>
          </a:effectLst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7">
            <a:alphaModFix/>
          </a:blip>
          <a:srcRect b="0" l="0" r="51047" t="0"/>
          <a:stretch/>
        </p:blipFill>
        <p:spPr>
          <a:xfrm>
            <a:off x="4571190" y="2846528"/>
            <a:ext cx="1789754" cy="1774097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95250">
              <a:srgbClr val="000000">
                <a:alpha val="19000"/>
              </a:srgbClr>
            </a:outerShdw>
          </a:effectLst>
        </p:spPr>
      </p:pic>
      <p:grpSp>
        <p:nvGrpSpPr>
          <p:cNvPr id="124" name="Google Shape;124;p17"/>
          <p:cNvGrpSpPr/>
          <p:nvPr/>
        </p:nvGrpSpPr>
        <p:grpSpPr>
          <a:xfrm>
            <a:off x="719328" y="137160"/>
            <a:ext cx="777284" cy="777284"/>
            <a:chOff x="4573125" y="1478450"/>
            <a:chExt cx="1170432" cy="1170433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3125" y="1478450"/>
              <a:ext cx="1170432" cy="117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73125" y="1478450"/>
              <a:ext cx="1170432" cy="1170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17"/>
          <p:cNvSpPr txBox="1"/>
          <p:nvPr/>
        </p:nvSpPr>
        <p:spPr>
          <a:xfrm>
            <a:off x="1496568" y="283464"/>
            <a:ext cx="45876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Reply to a soundbyte</a:t>
            </a:r>
            <a:r>
              <a:rPr b="1" lang="en" sz="1800">
                <a:solidFill>
                  <a:srgbClr val="8A8A8A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>
                <a:solidFill>
                  <a:srgbClr val="8A8A8A"/>
                </a:solidFill>
                <a:latin typeface="Work Sans"/>
                <a:ea typeface="Work Sans"/>
                <a:cs typeface="Work Sans"/>
                <a:sym typeface="Work Sans"/>
              </a:rPr>
              <a:t>[MODERATE]</a:t>
            </a:r>
            <a:endParaRPr b="1">
              <a:solidFill>
                <a:srgbClr val="8A8A8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 rot="-5399692">
            <a:off x="7252200" y="1217631"/>
            <a:ext cx="33519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DDC6FF"/>
                </a:solidFill>
                <a:latin typeface="Work Sans"/>
                <a:ea typeface="Work Sans"/>
                <a:cs typeface="Work Sans"/>
                <a:sym typeface="Work Sans"/>
              </a:rPr>
              <a:t>Scene 3</a:t>
            </a:r>
            <a:endParaRPr b="1" sz="6000">
              <a:solidFill>
                <a:srgbClr val="DDC6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674500" y="3233876"/>
            <a:ext cx="8149174" cy="1653129"/>
            <a:chOff x="759601" y="3086571"/>
            <a:chExt cx="8149174" cy="1738854"/>
          </a:xfrm>
        </p:grpSpPr>
        <p:pic>
          <p:nvPicPr>
            <p:cNvPr id="134" name="Google Shape;13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9601" y="3086571"/>
              <a:ext cx="3177654" cy="1727961"/>
            </a:xfrm>
            <a:prstGeom prst="rect">
              <a:avLst/>
            </a:prstGeom>
            <a:noFill/>
            <a:ln>
              <a:noFill/>
            </a:ln>
            <a:effectLst>
              <a:outerShdw blurRad="228600" rotWithShape="0" algn="bl" dir="5400000" dist="104775">
                <a:srgbClr val="000000">
                  <a:alpha val="20000"/>
                </a:srgbClr>
              </a:outerShdw>
            </a:effectLst>
          </p:spPr>
        </p:pic>
        <p:pic>
          <p:nvPicPr>
            <p:cNvPr id="135" name="Google Shape;13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69250" y="3086583"/>
              <a:ext cx="1589725" cy="1727949"/>
            </a:xfrm>
            <a:prstGeom prst="rect">
              <a:avLst/>
            </a:prstGeom>
            <a:noFill/>
            <a:ln>
              <a:noFill/>
            </a:ln>
            <a:effectLst>
              <a:outerShdw blurRad="214313" rotWithShape="0" algn="bl" dir="5400000" dist="95250">
                <a:srgbClr val="000000">
                  <a:alpha val="20000"/>
                </a:srgbClr>
              </a:outerShdw>
            </a:effectLst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96625" y="3086571"/>
              <a:ext cx="1712150" cy="1738854"/>
            </a:xfrm>
            <a:prstGeom prst="rect">
              <a:avLst/>
            </a:prstGeom>
            <a:noFill/>
            <a:ln>
              <a:noFill/>
            </a:ln>
            <a:effectLst>
              <a:outerShdw blurRad="214313" rotWithShape="0" algn="bl" dir="5400000" dist="95250">
                <a:srgbClr val="000000">
                  <a:alpha val="20000"/>
                </a:srgbClr>
              </a:outerShdw>
            </a:effectLst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90975" y="3086582"/>
              <a:ext cx="1573661" cy="1727961"/>
            </a:xfrm>
            <a:prstGeom prst="rect">
              <a:avLst/>
            </a:prstGeom>
            <a:noFill/>
            <a:ln>
              <a:noFill/>
            </a:ln>
            <a:effectLst>
              <a:outerShdw blurRad="214313" rotWithShape="0" algn="bl" dir="5400000" dist="85725">
                <a:srgbClr val="000000">
                  <a:alpha val="19000"/>
                </a:srgbClr>
              </a:outerShdw>
            </a:effectLst>
          </p:spPr>
        </p:pic>
      </p:grpSp>
      <p:grpSp>
        <p:nvGrpSpPr>
          <p:cNvPr id="138" name="Google Shape;138;p18"/>
          <p:cNvGrpSpPr/>
          <p:nvPr/>
        </p:nvGrpSpPr>
        <p:grpSpPr>
          <a:xfrm>
            <a:off x="690663" y="832929"/>
            <a:ext cx="7014550" cy="1738816"/>
            <a:chOff x="442975" y="1159725"/>
            <a:chExt cx="7014550" cy="1868891"/>
          </a:xfrm>
        </p:grpSpPr>
        <p:pic>
          <p:nvPicPr>
            <p:cNvPr id="139" name="Google Shape;139;p18"/>
            <p:cNvPicPr preferRelativeResize="0"/>
            <p:nvPr/>
          </p:nvPicPr>
          <p:blipFill rotWithShape="1">
            <a:blip r:embed="rId8">
              <a:alphaModFix/>
            </a:blip>
            <a:srcRect b="0" l="49466" r="0" t="0"/>
            <a:stretch/>
          </p:blipFill>
          <p:spPr>
            <a:xfrm>
              <a:off x="2189858" y="1159731"/>
              <a:ext cx="1746881" cy="1860823"/>
            </a:xfrm>
            <a:prstGeom prst="rect">
              <a:avLst/>
            </a:prstGeom>
            <a:noFill/>
            <a:ln>
              <a:noFill/>
            </a:ln>
            <a:effectLst>
              <a:outerShdw blurRad="214313" rotWithShape="0" algn="bl" dir="5400000" dist="95250">
                <a:srgbClr val="000000">
                  <a:alpha val="20000"/>
                </a:srgbClr>
              </a:outerShdw>
            </a:effectLst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82795" y="1159727"/>
              <a:ext cx="3474731" cy="1860830"/>
            </a:xfrm>
            <a:prstGeom prst="rect">
              <a:avLst/>
            </a:prstGeom>
            <a:noFill/>
            <a:ln>
              <a:noFill/>
            </a:ln>
            <a:effectLst>
              <a:outerShdw blurRad="214313" rotWithShape="0" algn="bl" dir="5400000" dist="104775">
                <a:srgbClr val="000000">
                  <a:alpha val="20000"/>
                </a:srgbClr>
              </a:outerShdw>
            </a:effectLst>
          </p:spPr>
        </p:pic>
        <p:pic>
          <p:nvPicPr>
            <p:cNvPr id="141" name="Google Shape;141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2975" y="1159725"/>
              <a:ext cx="1746881" cy="1868891"/>
            </a:xfrm>
            <a:prstGeom prst="rect">
              <a:avLst/>
            </a:prstGeom>
            <a:noFill/>
            <a:ln>
              <a:noFill/>
            </a:ln>
            <a:effectLst>
              <a:outerShdw blurRad="228600" rotWithShape="0" algn="bl" dir="5400000" dist="104775">
                <a:srgbClr val="000000">
                  <a:alpha val="21000"/>
                </a:srgbClr>
              </a:outerShdw>
            </a:effectLst>
          </p:spPr>
        </p:pic>
      </p:grpSp>
      <p:grpSp>
        <p:nvGrpSpPr>
          <p:cNvPr id="142" name="Google Shape;142;p18"/>
          <p:cNvGrpSpPr/>
          <p:nvPr/>
        </p:nvGrpSpPr>
        <p:grpSpPr>
          <a:xfrm>
            <a:off x="580661" y="109660"/>
            <a:ext cx="777284" cy="777284"/>
            <a:chOff x="1336500" y="381000"/>
            <a:chExt cx="1170433" cy="1170433"/>
          </a:xfrm>
        </p:grpSpPr>
        <p:pic>
          <p:nvPicPr>
            <p:cNvPr id="143" name="Google Shape;143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36500" y="381000"/>
              <a:ext cx="1170433" cy="117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36500" y="381000"/>
              <a:ext cx="1170433" cy="1170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8"/>
          <p:cNvSpPr txBox="1"/>
          <p:nvPr/>
        </p:nvSpPr>
        <p:spPr>
          <a:xfrm>
            <a:off x="1357943" y="163650"/>
            <a:ext cx="6901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Track your soundbyte’s evolution </a:t>
            </a:r>
            <a:r>
              <a:rPr b="1" lang="en">
                <a:solidFill>
                  <a:srgbClr val="8A8A8A"/>
                </a:solidFill>
                <a:latin typeface="Work Sans"/>
                <a:ea typeface="Work Sans"/>
                <a:cs typeface="Work Sans"/>
                <a:sym typeface="Work Sans"/>
              </a:rPr>
              <a:t>[COMPLEX]</a:t>
            </a:r>
            <a:endParaRPr b="1">
              <a:solidFill>
                <a:srgbClr val="8A8A8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1357937" y="2625740"/>
            <a:ext cx="6901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Connect with a remixer</a:t>
            </a:r>
            <a:r>
              <a:rPr b="1" lang="en" sz="1800">
                <a:solidFill>
                  <a:srgbClr val="8A8A8A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>
                <a:solidFill>
                  <a:srgbClr val="8A8A8A"/>
                </a:solidFill>
                <a:latin typeface="Work Sans"/>
                <a:ea typeface="Work Sans"/>
                <a:cs typeface="Work Sans"/>
                <a:sym typeface="Work Sans"/>
              </a:rPr>
              <a:t>[COMPLEX]</a:t>
            </a:r>
            <a:endParaRPr b="1">
              <a:solidFill>
                <a:srgbClr val="8A8A8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47" name="Google Shape;147;p18"/>
          <p:cNvGrpSpPr/>
          <p:nvPr/>
        </p:nvGrpSpPr>
        <p:grpSpPr>
          <a:xfrm>
            <a:off x="580662" y="2571759"/>
            <a:ext cx="777284" cy="777284"/>
            <a:chOff x="4573125" y="2501275"/>
            <a:chExt cx="1170432" cy="1170432"/>
          </a:xfrm>
        </p:grpSpPr>
        <p:pic>
          <p:nvPicPr>
            <p:cNvPr id="148" name="Google Shape;148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73125" y="2501275"/>
              <a:ext cx="1170432" cy="1170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73125" y="2501275"/>
              <a:ext cx="1170432" cy="11704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